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91" r:id="rId7"/>
    <p:sldId id="261" r:id="rId8"/>
    <p:sldId id="270" r:id="rId9"/>
    <p:sldId id="262" r:id="rId10"/>
    <p:sldId id="281" r:id="rId11"/>
    <p:sldId id="263" r:id="rId12"/>
    <p:sldId id="264" r:id="rId13"/>
    <p:sldId id="265" r:id="rId14"/>
    <p:sldId id="266" r:id="rId15"/>
    <p:sldId id="282" r:id="rId16"/>
    <p:sldId id="289" r:id="rId17"/>
    <p:sldId id="290" r:id="rId18"/>
    <p:sldId id="272" r:id="rId19"/>
    <p:sldId id="301" r:id="rId20"/>
    <p:sldId id="283" r:id="rId21"/>
    <p:sldId id="267" r:id="rId22"/>
    <p:sldId id="268" r:id="rId23"/>
    <p:sldId id="269" r:id="rId24"/>
    <p:sldId id="293" r:id="rId25"/>
    <p:sldId id="294" r:id="rId26"/>
    <p:sldId id="295" r:id="rId27"/>
    <p:sldId id="292" r:id="rId28"/>
    <p:sldId id="271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4" r:id="rId38"/>
    <p:sldId id="286" r:id="rId39"/>
    <p:sldId id="300" r:id="rId40"/>
    <p:sldId id="287" r:id="rId41"/>
    <p:sldId id="288" r:id="rId42"/>
    <p:sldId id="296" r:id="rId43"/>
    <p:sldId id="297" r:id="rId44"/>
    <p:sldId id="298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D3B3C98-2C69-47B7-849C-46A6DEAEC490}">
          <p14:sldIdLst>
            <p14:sldId id="256"/>
            <p14:sldId id="257"/>
            <p14:sldId id="258"/>
            <p14:sldId id="259"/>
            <p14:sldId id="260"/>
            <p14:sldId id="291"/>
            <p14:sldId id="261"/>
            <p14:sldId id="270"/>
            <p14:sldId id="262"/>
            <p14:sldId id="281"/>
            <p14:sldId id="263"/>
            <p14:sldId id="264"/>
            <p14:sldId id="265"/>
            <p14:sldId id="266"/>
            <p14:sldId id="282"/>
            <p14:sldId id="289"/>
            <p14:sldId id="290"/>
            <p14:sldId id="272"/>
            <p14:sldId id="301"/>
            <p14:sldId id="283"/>
            <p14:sldId id="267"/>
            <p14:sldId id="268"/>
            <p14:sldId id="269"/>
            <p14:sldId id="293"/>
            <p14:sldId id="294"/>
            <p14:sldId id="295"/>
            <p14:sldId id="292"/>
            <p14:sldId id="271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4"/>
            <p14:sldId id="286"/>
            <p14:sldId id="300"/>
            <p14:sldId id="287"/>
            <p14:sldId id="288"/>
            <p14:sldId id="296"/>
            <p14:sldId id="297"/>
            <p14:sldId id="298"/>
          </p14:sldIdLst>
        </p14:section>
        <p14:section name="Раздел без заголовка" id="{0DD17389-2178-4E47-BB10-3C390019DC8B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B2E5A-9274-450C-9780-5A50B403834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05D7-7822-407C-8A91-54690FBA6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667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B2E5A-9274-450C-9780-5A50B403834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05D7-7822-407C-8A91-54690FBA6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444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B2E5A-9274-450C-9780-5A50B403834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05D7-7822-407C-8A91-54690FBA6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387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B2E5A-9274-450C-9780-5A50B403834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05D7-7822-407C-8A91-54690FBA6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071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B2E5A-9274-450C-9780-5A50B403834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05D7-7822-407C-8A91-54690FBA6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703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B2E5A-9274-450C-9780-5A50B403834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05D7-7822-407C-8A91-54690FBA6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903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B2E5A-9274-450C-9780-5A50B403834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05D7-7822-407C-8A91-54690FBA6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18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B2E5A-9274-450C-9780-5A50B403834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05D7-7822-407C-8A91-54690FBA6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045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B2E5A-9274-450C-9780-5A50B403834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05D7-7822-407C-8A91-54690FBA6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801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B2E5A-9274-450C-9780-5A50B403834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05D7-7822-407C-8A91-54690FBA6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929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B2E5A-9274-450C-9780-5A50B403834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05D7-7822-407C-8A91-54690FBA6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495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B2E5A-9274-450C-9780-5A50B403834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705D7-7822-407C-8A91-54690FBA6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8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flgm.r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s://nordski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hyperlink" Target="https://skkaravan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rlls.ru/news/98-polozhenie-o-proekte-lyzhne-vse-vozrasty-pokorny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isk.yandex.ru/i/9IEjNOWkUugo6w" TargetMode="External"/><Relationship Id="rId4" Type="http://schemas.openxmlformats.org/officeDocument/2006/relationships/image" Target="../media/image55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6535" y="1399430"/>
            <a:ext cx="9144000" cy="2387600"/>
          </a:xfrm>
        </p:spPr>
        <p:txBody>
          <a:bodyPr/>
          <a:lstStyle/>
          <a:p>
            <a:r>
              <a:rPr lang="ru-RU" dirty="0" smtClean="0"/>
              <a:t>Итоги спортивного сезона 2022/2023 годов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6535" y="4520414"/>
            <a:ext cx="9144000" cy="2337586"/>
          </a:xfrm>
        </p:spPr>
        <p:txBody>
          <a:bodyPr>
            <a:normAutofit/>
          </a:bodyPr>
          <a:lstStyle/>
          <a:p>
            <a:r>
              <a:rPr lang="ru-RU" dirty="0" smtClean="0"/>
              <a:t>Президент </a:t>
            </a:r>
          </a:p>
          <a:p>
            <a:r>
              <a:rPr lang="ru-RU" dirty="0" smtClean="0"/>
              <a:t>РОО «Федерация лыжных гонок Москвы»</a:t>
            </a:r>
          </a:p>
          <a:p>
            <a:r>
              <a:rPr lang="ru-RU" dirty="0" smtClean="0"/>
              <a:t> В.В. Веденин</a:t>
            </a:r>
          </a:p>
          <a:p>
            <a:r>
              <a:rPr lang="ru-RU" dirty="0" smtClean="0"/>
              <a:t>23.05.2023</a:t>
            </a:r>
          </a:p>
          <a:p>
            <a:r>
              <a:rPr lang="ru-RU" dirty="0" smtClean="0"/>
              <a:t>г. Москва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957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Лыжная трасса в Лужниках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8342" y="1690687"/>
            <a:ext cx="11620501" cy="4971369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Лыжная трасса функционировала с 1 января по 8 марта</a:t>
            </a:r>
          </a:p>
          <a:p>
            <a:r>
              <a:rPr lang="ru-RU" sz="3600" dirty="0" smtClean="0"/>
              <a:t>Посетило более 10 000 человек</a:t>
            </a:r>
          </a:p>
          <a:p>
            <a:r>
              <a:rPr lang="ru-RU" sz="3600" dirty="0" smtClean="0"/>
              <a:t>Проведено 2 лыжных соревнования по линии ФЛГМ – «Рождественская гонка» и «Гонка Звезд»</a:t>
            </a:r>
          </a:p>
          <a:p>
            <a:r>
              <a:rPr lang="ru-RU" sz="3600" dirty="0" smtClean="0"/>
              <a:t>Настоящая гонка, а не шоу. Все участники выступали без финансовой поддержки</a:t>
            </a:r>
          </a:p>
          <a:p>
            <a:r>
              <a:rPr lang="ru-RU" sz="3600" dirty="0" smtClean="0"/>
              <a:t>Благодарность «Новая Лига» за проект! </a:t>
            </a:r>
          </a:p>
          <a:p>
            <a:r>
              <a:rPr lang="ru-RU" sz="3600" dirty="0" smtClean="0"/>
              <a:t>Под окнами «Москомспорта» лыжи всю зиму))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45894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343" y="201839"/>
            <a:ext cx="11620500" cy="1325563"/>
          </a:xfrm>
        </p:spPr>
        <p:txBody>
          <a:bodyPr>
            <a:normAutofit/>
          </a:bodyPr>
          <a:lstStyle/>
          <a:p>
            <a:r>
              <a:rPr lang="ru-RU" dirty="0" smtClean="0"/>
              <a:t>Московский лыжный марафон и Лыжня России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" t="7068" r="12067" b="3468"/>
          <a:stretch/>
        </p:blipFill>
        <p:spPr>
          <a:xfrm rot="5400000">
            <a:off x="7593308" y="2075888"/>
            <a:ext cx="4799555" cy="395151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57" y="1690688"/>
            <a:ext cx="6347645" cy="476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3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Московский лыжный марафон </a:t>
            </a:r>
            <a:br>
              <a:rPr lang="ru-RU" dirty="0" smtClean="0"/>
            </a:br>
            <a:r>
              <a:rPr lang="ru-RU" dirty="0" smtClean="0"/>
              <a:t>и Лыжня России в с/к «Альфа-</a:t>
            </a:r>
            <a:r>
              <a:rPr lang="ru-RU" dirty="0" err="1" smtClean="0"/>
              <a:t>Битца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43" y="2103212"/>
            <a:ext cx="5873421" cy="39152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103212"/>
            <a:ext cx="5872843" cy="391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6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44" r="30865" b="19248"/>
          <a:stretch/>
        </p:blipFill>
        <p:spPr>
          <a:xfrm>
            <a:off x="6745214" y="4160255"/>
            <a:ext cx="4608586" cy="242015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3" r="9966"/>
          <a:stretch/>
        </p:blipFill>
        <p:spPr>
          <a:xfrm rot="5400000">
            <a:off x="2340194" y="322585"/>
            <a:ext cx="3155286" cy="3541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r="5553" b="7106"/>
          <a:stretch/>
        </p:blipFill>
        <p:spPr>
          <a:xfrm>
            <a:off x="6745214" y="439889"/>
            <a:ext cx="4372445" cy="34254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5" t="21191" r="19098" b="21904"/>
          <a:stretch/>
        </p:blipFill>
        <p:spPr>
          <a:xfrm>
            <a:off x="2010194" y="3865358"/>
            <a:ext cx="3737463" cy="271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9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 МЛМ на Яндекс-диск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qrcoder.ru/code/?https%3A%2F%2Fdisk.yandex.ru%2Fd%2Fru9nKwIVQJxxdQ&amp;4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825625"/>
            <a:ext cx="4432754" cy="443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qrcoder.ru/code/?https%3A%2F%2Fdisk.yandex.ru%2Fd%2F8tuBEf5fLUPagA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098" y="1744209"/>
            <a:ext cx="4448631" cy="444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72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МЛМ и Лыжня России	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615" y="1433739"/>
            <a:ext cx="11838214" cy="521199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1-й Московский лыжный Марафон – более 1500 человек на финише. Организация – твердая 5ка от лыжного сообщества (</a:t>
            </a:r>
            <a:r>
              <a:rPr lang="ru-RU" sz="3200" dirty="0" err="1" smtClean="0"/>
              <a:t>Ильвовский</a:t>
            </a:r>
            <a:r>
              <a:rPr lang="ru-RU" sz="3200" dirty="0" smtClean="0"/>
              <a:t>)</a:t>
            </a:r>
          </a:p>
          <a:p>
            <a:r>
              <a:rPr lang="ru-RU" sz="3200" dirty="0" smtClean="0"/>
              <a:t>Лыжня России – по </a:t>
            </a:r>
            <a:r>
              <a:rPr lang="ru-RU" sz="3200" dirty="0" err="1" smtClean="0"/>
              <a:t>МатчТВ</a:t>
            </a:r>
            <a:r>
              <a:rPr lang="ru-RU" sz="3200" dirty="0" smtClean="0"/>
              <a:t> слово Москва и «Альфа-</a:t>
            </a:r>
            <a:r>
              <a:rPr lang="ru-RU" sz="3200" dirty="0" err="1" smtClean="0"/>
              <a:t>Битца</a:t>
            </a:r>
            <a:r>
              <a:rPr lang="ru-RU" sz="3200" dirty="0" smtClean="0"/>
              <a:t>» 50% </a:t>
            </a:r>
            <a:r>
              <a:rPr lang="ru-RU" sz="3200" dirty="0" err="1" smtClean="0"/>
              <a:t>эфироного</a:t>
            </a:r>
            <a:r>
              <a:rPr lang="ru-RU" sz="3200" dirty="0" smtClean="0"/>
              <a:t> времени</a:t>
            </a:r>
          </a:p>
          <a:p>
            <a:r>
              <a:rPr lang="ru-RU" sz="3200" dirty="0" smtClean="0"/>
              <a:t>Нормальные номера, шапочки, медали и раздаточный материал</a:t>
            </a:r>
          </a:p>
          <a:p>
            <a:r>
              <a:rPr lang="ru-RU" sz="3200" dirty="0" smtClean="0"/>
              <a:t>Руководство Москомспорта на старте оба дня</a:t>
            </a:r>
          </a:p>
          <a:p>
            <a:r>
              <a:rPr lang="ru-RU" sz="3200" dirty="0" smtClean="0"/>
              <a:t>Большунов, </a:t>
            </a:r>
            <a:r>
              <a:rPr lang="ru-RU" sz="3200" dirty="0" err="1" smtClean="0"/>
              <a:t>Легков</a:t>
            </a:r>
            <a:r>
              <a:rPr lang="ru-RU" sz="3200" dirty="0" smtClean="0"/>
              <a:t>, Крюков, Панжинский, Турышев, </a:t>
            </a:r>
            <a:r>
              <a:rPr lang="ru-RU" sz="3200" dirty="0" err="1" smtClean="0"/>
              <a:t>Алыпов</a:t>
            </a:r>
            <a:r>
              <a:rPr lang="ru-RU" sz="3200" dirty="0" smtClean="0"/>
              <a:t>, </a:t>
            </a:r>
            <a:r>
              <a:rPr lang="ru-RU" sz="3200" dirty="0" err="1" smtClean="0"/>
              <a:t>Шакирзянов</a:t>
            </a:r>
            <a:r>
              <a:rPr lang="ru-RU" sz="3200" dirty="0" smtClean="0"/>
              <a:t> – участники «Лыжни России» на Московской лыжне!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6747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9182"/>
            <a:ext cx="10515600" cy="1480004"/>
          </a:xfrm>
        </p:spPr>
        <p:txBody>
          <a:bodyPr/>
          <a:lstStyle/>
          <a:p>
            <a:pPr algn="ctr"/>
            <a:r>
              <a:rPr lang="ru-RU" dirty="0" smtClean="0"/>
              <a:t>Новая Лига – лыжная трасса в Лужниках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42" y="2747280"/>
            <a:ext cx="5285015" cy="396376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6" y="2747279"/>
            <a:ext cx="5285014" cy="39637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6750" y="1482223"/>
            <a:ext cx="11239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333333"/>
                </a:solidFill>
                <a:latin typeface="Elektra Text Pro"/>
              </a:rPr>
              <a:t>5 марта 2023 года завершила свою работу лыжно-биатлонная трасса в Лужниках. За два месяца работы, уникальную трассу, которая была подготовлена и сконструирована Новой Лигой, посетило более 8500 человек.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8611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Новая Лига – лыжная трасса в Лужниках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5"/>
            <a:ext cx="11065329" cy="4351338"/>
          </a:xfrm>
        </p:spPr>
        <p:txBody>
          <a:bodyPr>
            <a:normAutofit fontScale="92500" lnSpcReduction="10000"/>
          </a:bodyPr>
          <a:lstStyle/>
          <a:p>
            <a:r>
              <a:rPr lang="ru-RU" sz="3200" dirty="0" smtClean="0"/>
              <a:t>Нова Лига – партнер Москомспорта по многим проектам</a:t>
            </a:r>
          </a:p>
          <a:p>
            <a:r>
              <a:rPr lang="ru-RU" sz="3200" dirty="0" smtClean="0"/>
              <a:t>Хороший коллектив с активными сотрудниками</a:t>
            </a:r>
          </a:p>
          <a:p>
            <a:r>
              <a:rPr lang="ru-RU" sz="3200" dirty="0" smtClean="0"/>
              <a:t>Лыжная трасса – бесплатная! </a:t>
            </a:r>
          </a:p>
          <a:p>
            <a:r>
              <a:rPr lang="ru-RU" sz="3200" dirty="0" smtClean="0"/>
              <a:t>Соревнования «Гонка Звезд» по лыжным гонкам проведена впервые совместными усилиями Новой лиги и ФЛГМ</a:t>
            </a:r>
          </a:p>
          <a:p>
            <a:r>
              <a:rPr lang="ru-RU" sz="3200" dirty="0" smtClean="0"/>
              <a:t>Очень надеюсь, что и дальше мы сможем работать вместе и расширять календарь соревнований</a:t>
            </a:r>
          </a:p>
          <a:p>
            <a:endParaRPr lang="ru-RU" sz="3200" dirty="0"/>
          </a:p>
          <a:p>
            <a:pPr marL="0" indent="0">
              <a:buNone/>
            </a:pPr>
            <a:r>
              <a:rPr lang="ru-RU" sz="3200" b="1" dirty="0" smtClean="0"/>
              <a:t>Какие соревнования вы считаете можно там проводить?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71728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485" y="880268"/>
            <a:ext cx="10515600" cy="1325563"/>
          </a:xfrm>
        </p:spPr>
        <p:txBody>
          <a:bodyPr/>
          <a:lstStyle/>
          <a:p>
            <a:r>
              <a:rPr lang="ru-RU" dirty="0" smtClean="0"/>
              <a:t>Соревнования на призы ФЛГМ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8" t="9830" r="3552" b="21123"/>
          <a:stretch/>
        </p:blipFill>
        <p:spPr>
          <a:xfrm>
            <a:off x="5916386" y="2751143"/>
            <a:ext cx="6166757" cy="38333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51143"/>
            <a:ext cx="5072742" cy="3804557"/>
          </a:xfrm>
          <a:prstGeom prst="rect">
            <a:avLst/>
          </a:prstGeom>
        </p:spPr>
      </p:pic>
      <p:pic>
        <p:nvPicPr>
          <p:cNvPr id="5122" name="Picture 2" descr="http://qrcoder.ru/code/?https%3A%2F%2Fwww.youtube.com%2Fwatch%3Fv%3Drj74mvfzc3c%26t%3D181s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472" y="538843"/>
            <a:ext cx="2008414" cy="200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12317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990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6387" r="34375" b="6816"/>
          <a:stretch/>
        </p:blipFill>
        <p:spPr>
          <a:xfrm>
            <a:off x="6323719" y="3371552"/>
            <a:ext cx="2989010" cy="34587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2987" y="-49213"/>
            <a:ext cx="7883142" cy="1325563"/>
          </a:xfrm>
        </p:spPr>
        <p:txBody>
          <a:bodyPr/>
          <a:lstStyle/>
          <a:p>
            <a:r>
              <a:rPr lang="ru-RU" dirty="0"/>
              <a:t>Соревнования на призы </a:t>
            </a:r>
            <a:r>
              <a:rPr lang="ru-RU" dirty="0" smtClean="0"/>
              <a:t>ФЛГМ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67"/>
          <a:stretch/>
        </p:blipFill>
        <p:spPr>
          <a:xfrm>
            <a:off x="3651110" y="1371600"/>
            <a:ext cx="3153848" cy="3563740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411773" y="2506662"/>
            <a:ext cx="110653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/>
              <a:t>1-1000 номера</a:t>
            </a:r>
          </a:p>
          <a:p>
            <a:r>
              <a:rPr lang="ru-RU" sz="3600" dirty="0" smtClean="0"/>
              <a:t>1-30 судейские</a:t>
            </a:r>
          </a:p>
          <a:p>
            <a:r>
              <a:rPr lang="ru-RU" sz="3600" dirty="0" smtClean="0"/>
              <a:t>1-30 волонтер</a:t>
            </a:r>
          </a:p>
          <a:p>
            <a:r>
              <a:rPr lang="ru-RU" sz="3600" dirty="0" smtClean="0"/>
              <a:t>Главный судья</a:t>
            </a:r>
          </a:p>
          <a:p>
            <a:r>
              <a:rPr lang="ru-RU" sz="3600" dirty="0" err="1" smtClean="0"/>
              <a:t>Виндеры</a:t>
            </a:r>
            <a:endParaRPr lang="ru-RU" sz="3600" dirty="0"/>
          </a:p>
        </p:txBody>
      </p:sp>
      <p:pic>
        <p:nvPicPr>
          <p:cNvPr id="11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8" t="17333" r="42765" b="35708"/>
          <a:stretch/>
        </p:blipFill>
        <p:spPr>
          <a:xfrm>
            <a:off x="8876803" y="1371600"/>
            <a:ext cx="3124862" cy="3137963"/>
          </a:xfrm>
        </p:spPr>
      </p:pic>
    </p:spTree>
    <p:extLst>
      <p:ext uri="{BB962C8B-B14F-4D97-AF65-F5344CB8AC3E}">
        <p14:creationId xmlns:p14="http://schemas.microsoft.com/office/powerpoint/2010/main" val="3776485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25425"/>
            <a:ext cx="10515600" cy="1325563"/>
          </a:xfrm>
        </p:spPr>
        <p:txBody>
          <a:bodyPr/>
          <a:lstStyle/>
          <a:p>
            <a:r>
              <a:rPr lang="ru-RU" dirty="0" smtClean="0"/>
              <a:t>Повестка дня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242" y="847726"/>
            <a:ext cx="6659880" cy="5876924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ЕГРЮЛ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Сайт </a:t>
            </a:r>
            <a:r>
              <a:rPr lang="en-US" dirty="0" smtClean="0">
                <a:hlinkClick r:id="rId2"/>
              </a:rPr>
              <a:t>www.flgm.ru</a:t>
            </a:r>
            <a:r>
              <a:rPr lang="ru-RU" dirty="0" smtClean="0"/>
              <a:t>, ВК, </a:t>
            </a:r>
            <a:r>
              <a:rPr lang="en-US" dirty="0" smtClean="0"/>
              <a:t>Telegram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Гонка Звезд в Лужниках и </a:t>
            </a:r>
            <a:r>
              <a:rPr lang="ru-RU" dirty="0" err="1" smtClean="0"/>
              <a:t>МатчТВ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Московский лыжный марафон и Лыжня России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Соревнования на призы ФЛГМ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Дети Азии, Спартакиада, Первенство России, Чемпионат России, комплексный зачёт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Первенства и Чемпионат Москвы, Кубок Москвы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Арта-спорт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РЛЛС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Grom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Присвоение разрядов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Антидопинговые семинары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Переходы в Москву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Новые объекты – Алёшкино, Троицк, Вороново, Строгино </a:t>
            </a:r>
            <a:r>
              <a:rPr lang="ru-RU" dirty="0" err="1" smtClean="0"/>
              <a:t>ВейкПарк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Члены ФЛГМ</a:t>
            </a:r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74" y="1937436"/>
            <a:ext cx="4922022" cy="328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1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призы ФЛГМ 8 марта 2023 года	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6557" y="1509938"/>
            <a:ext cx="10831285" cy="4994275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3200" dirty="0" smtClean="0"/>
              <a:t>За </a:t>
            </a:r>
            <a:r>
              <a:rPr lang="ru-RU" sz="3200" dirty="0"/>
              <a:t>счет </a:t>
            </a:r>
            <a:r>
              <a:rPr lang="ru-RU" sz="3200" dirty="0" smtClean="0"/>
              <a:t>целевых средств </a:t>
            </a:r>
            <a:r>
              <a:rPr lang="ru-RU" sz="3200" dirty="0"/>
              <a:t>Федерации </a:t>
            </a:r>
            <a:r>
              <a:rPr lang="ru-RU" sz="3200" dirty="0" smtClean="0"/>
              <a:t>лыжных гонок России!</a:t>
            </a:r>
          </a:p>
          <a:p>
            <a:pPr algn="just"/>
            <a:r>
              <a:rPr lang="ru-RU" sz="3200" dirty="0" smtClean="0"/>
              <a:t>…денежных </a:t>
            </a:r>
            <a:r>
              <a:rPr lang="ru-RU" sz="3200" dirty="0"/>
              <a:t>средств, полученных в виде целевых отчислений от азартных игр, направляемых на финансирование мероприятий по развитию детско-юношеского спорта </a:t>
            </a:r>
            <a:endParaRPr lang="ru-RU" sz="3200" dirty="0" smtClean="0"/>
          </a:p>
          <a:p>
            <a:pPr algn="just"/>
            <a:r>
              <a:rPr lang="ru-RU" sz="3200" dirty="0" smtClean="0"/>
              <a:t>950 детей на финише!</a:t>
            </a:r>
          </a:p>
          <a:p>
            <a:pPr algn="just"/>
            <a:r>
              <a:rPr lang="ru-RU" sz="3200" dirty="0" smtClean="0"/>
              <a:t>Сладкие призы, медали, скидки-</a:t>
            </a:r>
            <a:r>
              <a:rPr lang="ru-RU" sz="3200" dirty="0" err="1" smtClean="0"/>
              <a:t>флаеры</a:t>
            </a:r>
            <a:r>
              <a:rPr lang="ru-RU" sz="3200" dirty="0" smtClean="0"/>
              <a:t> – от </a:t>
            </a:r>
            <a:r>
              <a:rPr lang="en-US" sz="3200" dirty="0" err="1" smtClean="0"/>
              <a:t>NordSki</a:t>
            </a:r>
            <a:r>
              <a:rPr lang="en-US" sz="3200" dirty="0" smtClean="0"/>
              <a:t>,</a:t>
            </a:r>
            <a:r>
              <a:rPr lang="ru-RU" sz="3200" dirty="0"/>
              <a:t> </a:t>
            </a:r>
            <a:r>
              <a:rPr lang="ru-RU" sz="3200" dirty="0" smtClean="0"/>
              <a:t>СК «Караван» и Московской ореховой компании </a:t>
            </a:r>
          </a:p>
          <a:p>
            <a:pPr algn="just"/>
            <a:r>
              <a:rPr lang="ru-RU" sz="3200" dirty="0" smtClean="0"/>
              <a:t>Новые номера произвели 1-1000 для спортсменов, 1-50 судьи, 1-30 волонтеры</a:t>
            </a:r>
          </a:p>
          <a:p>
            <a:pPr algn="just"/>
            <a:r>
              <a:rPr lang="ru-RU" sz="3200" dirty="0" smtClean="0"/>
              <a:t>Фото в бесплатном доступе</a:t>
            </a:r>
          </a:p>
          <a:p>
            <a:pPr algn="just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5131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Дети Азии, Спартакиада, Первенство России, Чемпионат России, комплексный зачёт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782" y="1529974"/>
            <a:ext cx="9711418" cy="494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6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Спартакиада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9" y="98957"/>
            <a:ext cx="4696250" cy="3129611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858" y="3504520"/>
            <a:ext cx="3739242" cy="30767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689" y="0"/>
            <a:ext cx="5936311" cy="31393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17742"/>
            <a:ext cx="6255689" cy="354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36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Официальные московские старты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8" b="13993"/>
          <a:stretch/>
        </p:blipFill>
        <p:spPr>
          <a:xfrm>
            <a:off x="6164149" y="1812471"/>
            <a:ext cx="5418252" cy="42291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24286"/>
          <a:stretch/>
        </p:blipFill>
        <p:spPr>
          <a:xfrm>
            <a:off x="1001486" y="1812471"/>
            <a:ext cx="4587368" cy="442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66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Комплексное обследование в Инновационном центре ОКР	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2043" cy="435133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/>
              <a:t>Сборная команда Москвы по лыжным гонкам проходит предсезонные обследования в АНО «Инновационный центр Олимпийского комитета России</a:t>
            </a:r>
            <a:r>
              <a:rPr lang="ru-RU" dirty="0" smtClean="0"/>
              <a:t>».</a:t>
            </a:r>
            <a:endParaRPr lang="ru-RU" dirty="0"/>
          </a:p>
          <a:p>
            <a:pPr marL="0" indent="0" algn="just">
              <a:buNone/>
            </a:pPr>
            <a:r>
              <a:rPr lang="ru-RU" dirty="0"/>
              <a:t>Благодаря сотрудничеству РОО «Федерация лыжных гонок Москвы» и АНО «Инновационный центр Олимпийского комитета России» уже более 20 спортсменов прошли обследования в 2023 году на безвозмездной основе</a:t>
            </a:r>
            <a:r>
              <a:rPr lang="ru-RU" dirty="0" smtClean="0"/>
              <a:t>.</a:t>
            </a:r>
            <a:endParaRPr lang="ru-RU" dirty="0"/>
          </a:p>
          <a:p>
            <a:pPr marL="0" indent="0" algn="just">
              <a:buNone/>
            </a:pPr>
            <a:r>
              <a:rPr lang="ru-RU" dirty="0"/>
              <a:t>Федерация лыжных гонок Москвы выражает благодарность специалистам АНО «Инновационный центр Олимпийского комитета России «</a:t>
            </a:r>
            <a:r>
              <a:rPr lang="ru-RU" dirty="0" err="1"/>
              <a:t>Рекордика</a:t>
            </a:r>
            <a:r>
              <a:rPr lang="ru-RU" dirty="0"/>
              <a:t>»» и генеральному директору Грушину Александру Алексеевичу и надеется на дальнейшее плодотворное сотрудничество.</a:t>
            </a:r>
          </a:p>
        </p:txBody>
      </p:sp>
    </p:spTree>
    <p:extLst>
      <p:ext uri="{BB962C8B-B14F-4D97-AF65-F5344CB8AC3E}">
        <p14:creationId xmlns:p14="http://schemas.microsoft.com/office/powerpoint/2010/main" val="1136096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34" y="2130877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785" y="2130877"/>
            <a:ext cx="5834742" cy="437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74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 тестирования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930" y="1838326"/>
            <a:ext cx="4997818" cy="50196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86" y="2743993"/>
            <a:ext cx="6889449" cy="264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00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Спонсоры и партнеры ФЛГМ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5"/>
            <a:ext cx="10967357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 smtClean="0"/>
              <a:t>Огромная благодарность неравнодушным людям и компаниям, которые откликнулись в поддержке лыжных стартов и проектов </a:t>
            </a:r>
          </a:p>
          <a:p>
            <a:pPr marL="0" indent="0" algn="just">
              <a:buNone/>
            </a:pPr>
            <a:endParaRPr lang="ru-RU" sz="3200" dirty="0" smtClean="0"/>
          </a:p>
          <a:p>
            <a:pPr marL="0" indent="0" algn="just">
              <a:buNone/>
            </a:pPr>
            <a:r>
              <a:rPr lang="ru-RU" sz="3200" dirty="0" smtClean="0"/>
              <a:t>В первую очередь Государство в лице Москомспорта</a:t>
            </a:r>
          </a:p>
        </p:txBody>
      </p:sp>
    </p:spTree>
    <p:extLst>
      <p:ext uri="{BB962C8B-B14F-4D97-AF65-F5344CB8AC3E}">
        <p14:creationId xmlns:p14="http://schemas.microsoft.com/office/powerpoint/2010/main" val="1783631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NordSki</a:t>
            </a:r>
            <a:r>
              <a:rPr lang="en-US" dirty="0" smtClean="0"/>
              <a:t>	 </a:t>
            </a:r>
            <a:r>
              <a:rPr lang="en-US" dirty="0" smtClean="0">
                <a:hlinkClick r:id="rId2"/>
              </a:rPr>
              <a:t>https://nordski.ru/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286" y="1825624"/>
            <a:ext cx="6760028" cy="4601651"/>
          </a:xfrm>
        </p:spPr>
        <p:txBody>
          <a:bodyPr>
            <a:noAutofit/>
          </a:bodyPr>
          <a:lstStyle/>
          <a:p>
            <a:r>
              <a:rPr lang="en-US" sz="3600" dirty="0" smtClean="0"/>
              <a:t>102 </a:t>
            </a:r>
            <a:r>
              <a:rPr lang="ru-RU" sz="3600" dirty="0" smtClean="0"/>
              <a:t>подарочных сертификата по  в магазин </a:t>
            </a:r>
            <a:r>
              <a:rPr lang="ru-RU" sz="3600" dirty="0" err="1" smtClean="0"/>
              <a:t>ЭкипТайм</a:t>
            </a:r>
            <a:r>
              <a:rPr lang="ru-RU" sz="3600" dirty="0" smtClean="0"/>
              <a:t> – Московские старты (34 приза на 1-2-3 место)</a:t>
            </a:r>
          </a:p>
          <a:p>
            <a:r>
              <a:rPr lang="ru-RU" sz="3600" dirty="0" smtClean="0"/>
              <a:t>Задник, флаги, раздаточный материал (3 </a:t>
            </a:r>
            <a:r>
              <a:rPr lang="ru-RU" sz="3600" dirty="0" err="1" smtClean="0"/>
              <a:t>тыс</a:t>
            </a:r>
            <a:r>
              <a:rPr lang="ru-RU" sz="3600" dirty="0" smtClean="0"/>
              <a:t> штук на скидку в 20%)</a:t>
            </a:r>
            <a:endParaRPr lang="en-US" sz="3600" dirty="0" smtClean="0"/>
          </a:p>
          <a:p>
            <a:r>
              <a:rPr lang="ru-RU" sz="3600" dirty="0" smtClean="0"/>
              <a:t>Спонсор «8 марта» в СК «Альфа-</a:t>
            </a:r>
            <a:r>
              <a:rPr lang="ru-RU" sz="3600" dirty="0" err="1" smtClean="0"/>
              <a:t>Битца</a:t>
            </a:r>
            <a:r>
              <a:rPr lang="ru-RU" sz="3600" dirty="0" smtClean="0"/>
              <a:t>» 48 призов-сертификатов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4" t="19033" r="22723" b="-263"/>
          <a:stretch/>
        </p:blipFill>
        <p:spPr>
          <a:xfrm>
            <a:off x="6999514" y="3032128"/>
            <a:ext cx="4898572" cy="3395148"/>
          </a:xfrm>
          <a:prstGeom prst="rect">
            <a:avLst/>
          </a:prstGeom>
        </p:spPr>
      </p:pic>
      <p:pic>
        <p:nvPicPr>
          <p:cNvPr id="6146" name="Picture 2" descr="http://qrcoder.ru/code/?https%3A%2F%2Fnordski.ru%2F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085" y="365125"/>
            <a:ext cx="2667001" cy="266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093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544" y="0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Московская Ореховая Компания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4340" y="1946393"/>
            <a:ext cx="5050065" cy="3787548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58585" y="1690688"/>
            <a:ext cx="73970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1 000 упаковок сладких призов всем финишировавшим детям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1254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72" y="0"/>
            <a:ext cx="10515600" cy="1325563"/>
          </a:xfrm>
        </p:spPr>
        <p:txBody>
          <a:bodyPr/>
          <a:lstStyle/>
          <a:p>
            <a:r>
              <a:rPr lang="ru-RU" dirty="0" smtClean="0"/>
              <a:t>ЕГРЮЛ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3272" y="1144362"/>
            <a:ext cx="10515600" cy="4351338"/>
          </a:xfrm>
        </p:spPr>
        <p:txBody>
          <a:bodyPr/>
          <a:lstStyle/>
          <a:p>
            <a:r>
              <a:rPr lang="ru-RU" dirty="0" smtClean="0"/>
              <a:t>Сложности в легитимном оформлении через Минюст России согласно с действующему Уставу ФЛГМ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379" y="2933701"/>
            <a:ext cx="9853872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7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 «Караван» </a:t>
            </a:r>
            <a:r>
              <a:rPr lang="en-US" dirty="0" smtClean="0">
                <a:hlinkClick r:id="rId2"/>
              </a:rPr>
              <a:t>https://skkaravan.ru/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://qrcoder.ru/code/?https%3A%2F%2Fskkaravan.ru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294" y="3141864"/>
            <a:ext cx="3178629" cy="317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365" y="1682094"/>
            <a:ext cx="7723764" cy="46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77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Арта-Спорт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690688"/>
            <a:ext cx="5396442" cy="404733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343" y="1690688"/>
            <a:ext cx="6109758" cy="453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0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РЛЛС – Москва</a:t>
            </a:r>
            <a:br>
              <a:rPr lang="ru-RU" dirty="0" smtClean="0"/>
            </a:br>
            <a:r>
              <a:rPr lang="ru-RU" dirty="0" smtClean="0">
                <a:hlinkClick r:id="rId2"/>
              </a:rPr>
              <a:t>Ссылка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194" name="Picture 2" descr="https://www.rlls.ru/upload/editor/Iun%202022/%D0%9B%D0%B8%D1%81%D1%82%D0%BE%D0%B2%D0%BA%D0%B0%20%20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t="3634" r="5474" b="7363"/>
          <a:stretch/>
        </p:blipFill>
        <p:spPr bwMode="auto">
          <a:xfrm>
            <a:off x="7562850" y="677845"/>
            <a:ext cx="4210050" cy="597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qrcoder.ru/code/?https%3A%2F%2Fdisk.yandex.ru%2Fi%2F9IEjNOWkUugo6w%2520&amp;4&amp;0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09" y="2603095"/>
            <a:ext cx="2538123" cy="253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8200" y="1914684"/>
            <a:ext cx="466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5"/>
              </a:rPr>
              <a:t>https://disk.yandex.ru/i/9IEjNOWkUugo6w%20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837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82350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GROM</a:t>
            </a:r>
            <a:r>
              <a:rPr lang="en-US" dirty="0" smtClean="0"/>
              <a:t> – </a:t>
            </a:r>
            <a:r>
              <a:rPr lang="ru-RU" dirty="0" smtClean="0"/>
              <a:t>один из крупнейших организаторов соревнований по беговым лыжам в ЦФО, а, возможно и в России 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t="13430" r="2791" b="14860"/>
          <a:stretch/>
        </p:blipFill>
        <p:spPr>
          <a:xfrm rot="5400000">
            <a:off x="7784931" y="2427288"/>
            <a:ext cx="5186473" cy="3284764"/>
          </a:xfrm>
        </p:spPr>
      </p:pic>
      <p:sp>
        <p:nvSpPr>
          <p:cNvPr id="5" name="Прямоугольник 4"/>
          <p:cNvSpPr/>
          <p:nvPr/>
        </p:nvSpPr>
        <p:spPr>
          <a:xfrm>
            <a:off x="342899" y="2210485"/>
            <a:ext cx="807719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/>
              <a:t>Московские лыжные старты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 smtClean="0"/>
              <a:t>Гром </a:t>
            </a:r>
            <a:r>
              <a:rPr lang="ru-RU" sz="2800" dirty="0" err="1" smtClean="0"/>
              <a:t>Ски</a:t>
            </a:r>
            <a:r>
              <a:rPr lang="ru-RU" sz="2800" dirty="0" smtClean="0"/>
              <a:t> </a:t>
            </a:r>
            <a:r>
              <a:rPr lang="ru-RU" sz="2800" dirty="0" err="1" smtClean="0"/>
              <a:t>Найт</a:t>
            </a:r>
            <a:r>
              <a:rPr lang="ru-RU" sz="2800" dirty="0" smtClean="0"/>
              <a:t> 15 км – </a:t>
            </a:r>
            <a:r>
              <a:rPr lang="ru-RU" sz="2800" b="1" dirty="0" smtClean="0"/>
              <a:t>1000 человек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 smtClean="0"/>
              <a:t>Гром Скиатлон </a:t>
            </a:r>
            <a:r>
              <a:rPr lang="ru-RU" sz="2800" dirty="0" err="1" smtClean="0"/>
              <a:t>Битца</a:t>
            </a:r>
            <a:r>
              <a:rPr lang="en-US" sz="2800" dirty="0" smtClean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 smtClean="0"/>
              <a:t>Гром </a:t>
            </a:r>
            <a:r>
              <a:rPr lang="ru-RU" sz="2800" dirty="0" err="1" smtClean="0"/>
              <a:t>Ски</a:t>
            </a:r>
            <a:r>
              <a:rPr lang="ru-RU" sz="2800" dirty="0" smtClean="0"/>
              <a:t> 30 км</a:t>
            </a:r>
            <a:r>
              <a:rPr lang="en-US" sz="2800" dirty="0" smtClean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 smtClean="0"/>
              <a:t>Гром </a:t>
            </a:r>
            <a:r>
              <a:rPr lang="ru-RU" sz="2800" dirty="0" err="1" smtClean="0"/>
              <a:t>Ски</a:t>
            </a:r>
            <a:r>
              <a:rPr lang="ru-RU" sz="2800" dirty="0" smtClean="0"/>
              <a:t> 50 км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0960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68275"/>
            <a:ext cx="10515600" cy="1325563"/>
          </a:xfrm>
        </p:spPr>
        <p:txBody>
          <a:bodyPr/>
          <a:lstStyle/>
          <a:p>
            <a:r>
              <a:rPr lang="ru-RU" dirty="0" smtClean="0"/>
              <a:t>Присвоение разрядов по лыжным гонкам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50" y="911224"/>
            <a:ext cx="11639550" cy="57181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smtClean="0"/>
              <a:t>ЕВСК по лыжным гонкам от «14_» декабря_ 2022 г. № 1216	</a:t>
            </a:r>
          </a:p>
          <a:p>
            <a:pPr marL="0" indent="0" algn="just">
              <a:buNone/>
            </a:pPr>
            <a:r>
              <a:rPr lang="ru-RU" dirty="0" smtClean="0"/>
              <a:t>Нормы I, II, III спортивных разрядов выполняются на </a:t>
            </a:r>
            <a:r>
              <a:rPr lang="ru-RU" b="1" u="sng" dirty="0" smtClean="0"/>
              <a:t>спортивных соревнованиях</a:t>
            </a:r>
            <a:r>
              <a:rPr lang="ru-RU" dirty="0" smtClean="0"/>
              <a:t>, имеющих статус не ниже официальных спортивных соревнований муниципального образования, юношеские спортивные разряды – на спортивных соревнованиях любого статуса.</a:t>
            </a:r>
          </a:p>
          <a:p>
            <a:pPr marL="514350" indent="-514350" algn="just">
              <a:buAutoNum type="arabicPeriod"/>
            </a:pPr>
            <a:endParaRPr lang="ru-RU" dirty="0"/>
          </a:p>
          <a:p>
            <a:pPr marL="0" indent="0" algn="just">
              <a:buNone/>
            </a:pPr>
            <a:r>
              <a:rPr lang="ru-RU" b="1" dirty="0" smtClean="0"/>
              <a:t>Положение </a:t>
            </a:r>
            <a:r>
              <a:rPr lang="ru-RU" b="1" dirty="0" err="1" smtClean="0"/>
              <a:t>Минспорта</a:t>
            </a:r>
            <a:endParaRPr lang="ru-RU" b="1" dirty="0" smtClean="0"/>
          </a:p>
          <a:p>
            <a:pPr marL="0" indent="0" algn="just">
              <a:buNone/>
            </a:pPr>
            <a:r>
              <a:rPr lang="ru-RU" dirty="0" smtClean="0"/>
              <a:t>10. Спортивные звания и спортивные разряды присваиваются гражданам Российской Федерации по итогам выступлений на официальных </a:t>
            </a:r>
            <a:r>
              <a:rPr lang="ru-RU" b="1" u="sng" dirty="0" smtClean="0"/>
              <a:t>спортивных соревнованиях или физкультурных мероприятиях</a:t>
            </a:r>
            <a:r>
              <a:rPr lang="ru-RU" dirty="0" smtClean="0"/>
              <a:t>, включенных в Единый календарный план межрегиональных, всероссийских и международных физкультурных мероприятий и спортивных мероприятий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574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Плавание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48609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/>
              <a:t>Норма I спортивного разряда выполняется: </a:t>
            </a:r>
            <a:r>
              <a:rPr lang="ru-RU" sz="3600" b="1" u="sng" dirty="0" smtClean="0"/>
              <a:t>На спортивных соревнованиях</a:t>
            </a:r>
            <a:r>
              <a:rPr lang="ru-RU" sz="3600" dirty="0" smtClean="0"/>
              <a:t>, имеющих статус не ниже статуса других официальных спортивных соревнований субъекта Российской Федерации.</a:t>
            </a:r>
          </a:p>
          <a:p>
            <a:pPr marL="0" indent="0">
              <a:buNone/>
            </a:pPr>
            <a:r>
              <a:rPr lang="ru-RU" sz="3600" dirty="0" smtClean="0"/>
              <a:t>Нормы II, III спортивных разрядов, юношеских спортивных разрядов выполняются на официальных </a:t>
            </a:r>
            <a:r>
              <a:rPr lang="ru-RU" sz="3600" b="1" u="sng" dirty="0" smtClean="0"/>
              <a:t>спортивных соревнованиях и официальных физкультурных мероприятиях </a:t>
            </a:r>
            <a:r>
              <a:rPr lang="ru-RU" sz="3600" dirty="0" smtClean="0"/>
              <a:t>любого статуса.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53058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ru-RU" b="1" dirty="0" smtClean="0"/>
              <a:t>Легкая атлетика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250" y="1254124"/>
            <a:ext cx="11506200" cy="5280025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4. Норма I спортивного разряда выполняется: 					</a:t>
            </a:r>
          </a:p>
          <a:p>
            <a:pPr algn="just"/>
            <a:r>
              <a:rPr lang="ru-RU" dirty="0" smtClean="0"/>
              <a:t>4.1. На </a:t>
            </a:r>
            <a:r>
              <a:rPr lang="ru-RU" b="1" u="sng" dirty="0" smtClean="0"/>
              <a:t>спортивных соревнованиях и физкультурных мероприятиях</a:t>
            </a:r>
            <a:r>
              <a:rPr lang="ru-RU" dirty="0" smtClean="0"/>
              <a:t>, имеющих статус, не ниже статуса других официальных спортивных соревнованиях и физкультурных мероприятий субъекта Российской Федерации среди лиц без ограничения и с ограничением верхней границы возраста.	</a:t>
            </a:r>
          </a:p>
          <a:p>
            <a:pPr algn="just"/>
            <a:r>
              <a:rPr lang="ru-RU" dirty="0" smtClean="0"/>
              <a:t>5. Нормы II ̶ III спортивных разрядов выполняются на спортивных соревнованиях и физкультурных мероприятиях, имеющих статус, не ниже статуса других официальных спортивных соревнований и физкультурных мероприятий  муниципального образования.			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686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Антидопинг	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798637"/>
            <a:ext cx="7677150" cy="435133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Слабая информированность спортсменов</a:t>
            </a:r>
          </a:p>
          <a:p>
            <a:r>
              <a:rPr lang="ru-RU" sz="3200" dirty="0" smtClean="0"/>
              <a:t>Слабая заинтересованность родителей</a:t>
            </a:r>
            <a:endParaRPr lang="en-US" sz="3200" dirty="0" smtClean="0"/>
          </a:p>
          <a:p>
            <a:r>
              <a:rPr lang="ru-RU" sz="3200" dirty="0" smtClean="0"/>
              <a:t>Медведева Анна Евгеньевна – МСМК по лыжным гонкам, участница ЧМ в </a:t>
            </a:r>
            <a:r>
              <a:rPr lang="ru-RU" sz="3200" dirty="0" err="1" smtClean="0"/>
              <a:t>Лахти</a:t>
            </a:r>
            <a:r>
              <a:rPr lang="ru-RU" sz="3200" dirty="0" smtClean="0"/>
              <a:t> 2017, чемпионка мира по зимнему триатлону</a:t>
            </a:r>
          </a:p>
          <a:p>
            <a:endParaRPr lang="ru-RU" sz="3200" dirty="0" smtClean="0"/>
          </a:p>
          <a:p>
            <a:endParaRPr lang="ru-RU" sz="32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0" y="3074988"/>
            <a:ext cx="3600450" cy="3600450"/>
          </a:xfrm>
          <a:prstGeom prst="rect">
            <a:avLst/>
          </a:prstGeom>
        </p:spPr>
      </p:pic>
      <p:pic>
        <p:nvPicPr>
          <p:cNvPr id="9218" name="Picture 2" descr="http://qrcoder.ru/code/?https%3A%2F%2Fvk.com%2Fannamdvdv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0" y="195262"/>
            <a:ext cx="2990850" cy="299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84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Лыжная траса в Алешкино</a:t>
            </a:r>
            <a:br>
              <a:rPr lang="ru-RU" dirty="0" smtClean="0"/>
            </a:br>
            <a:r>
              <a:rPr lang="ru-RU" dirty="0" smtClean="0"/>
              <a:t>Суслов Сергей Александрович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814" y="2155371"/>
            <a:ext cx="4823442" cy="416941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2155371"/>
            <a:ext cx="5559221" cy="416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053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896" y="2570757"/>
            <a:ext cx="6281193" cy="555032"/>
          </a:xfrm>
        </p:spPr>
        <p:txBody>
          <a:bodyPr>
            <a:normAutofit fontScale="90000"/>
          </a:bodyPr>
          <a:lstStyle/>
          <a:p>
            <a:r>
              <a:rPr lang="ru-RU" dirty="0"/>
              <a:t>Лыжная траса в </a:t>
            </a:r>
            <a:r>
              <a:rPr lang="ru-RU" dirty="0" smtClean="0"/>
              <a:t>Алешкино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sneg.today/storage/photos/original/323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832" y="499005"/>
            <a:ext cx="4187825" cy="592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neg.today/storage/photos/original/323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71" y="732123"/>
            <a:ext cx="7282543" cy="544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162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013" y="0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Сайт </a:t>
            </a:r>
            <a:r>
              <a:rPr lang="en-US" dirty="0" smtClean="0"/>
              <a:t>www.flgm.ru, </a:t>
            </a:r>
            <a:r>
              <a:rPr lang="ru-RU" dirty="0" smtClean="0"/>
              <a:t>ВК, </a:t>
            </a:r>
            <a:r>
              <a:rPr lang="en-US" dirty="0" smtClean="0"/>
              <a:t>Telegram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7496" y="2111375"/>
            <a:ext cx="8897304" cy="43513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8013" y="1195249"/>
            <a:ext cx="10673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Создание нового сайте ФЛГМ в стилистике 100-летия Москомспорта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2362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29" y="381453"/>
            <a:ext cx="10515600" cy="1325563"/>
          </a:xfrm>
        </p:spPr>
        <p:txBody>
          <a:bodyPr/>
          <a:lstStyle/>
          <a:p>
            <a:r>
              <a:rPr lang="ru-RU" dirty="0" smtClean="0"/>
              <a:t>Троицк</a:t>
            </a:r>
            <a:br>
              <a:rPr lang="ru-RU" dirty="0" smtClean="0"/>
            </a:br>
            <a:r>
              <a:rPr lang="ru-RU" dirty="0" smtClean="0"/>
              <a:t>Терехин Андрей Станиславович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04" y="2021567"/>
            <a:ext cx="8702676" cy="4351338"/>
          </a:xfrm>
        </p:spPr>
      </p:pic>
    </p:spTree>
    <p:extLst>
      <p:ext uri="{BB962C8B-B14F-4D97-AF65-F5344CB8AC3E}">
        <p14:creationId xmlns:p14="http://schemas.microsoft.com/office/powerpoint/2010/main" val="33394791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571" y="98561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Вороново</a:t>
            </a:r>
            <a:br>
              <a:rPr lang="ru-RU" dirty="0" smtClean="0"/>
            </a:br>
            <a:r>
              <a:rPr lang="ru-RU" dirty="0" smtClean="0"/>
              <a:t>Царев Константин Анатольевич – идейный вдохновитель проекта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270" y="2306410"/>
            <a:ext cx="5197779" cy="38983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6" y="2306410"/>
            <a:ext cx="5502729" cy="412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568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786" y="1962502"/>
            <a:ext cx="5241471" cy="44678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8057" y="4434998"/>
            <a:ext cx="6257819" cy="58785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 descr="https://sp-ao.shortpixel.ai/client/to_auto,q_lossy,ret_img,w_1024,h_711/https:/stroginowakepark.ru/wp-content/uploads/2023/05/Screenshot-2023-05-10-091939-%D0%BA%D0%B0%D1%80%D1%82%D0%B0-1024x7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80" y="1962502"/>
            <a:ext cx="6302506" cy="437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95300" y="3247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Строгино </a:t>
            </a:r>
            <a:r>
              <a:rPr lang="ru-RU" dirty="0" err="1" smtClean="0"/>
              <a:t>Вейк</a:t>
            </a:r>
            <a:r>
              <a:rPr lang="ru-RU" dirty="0" smtClean="0"/>
              <a:t>-Парк. </a:t>
            </a:r>
          </a:p>
          <a:p>
            <a:r>
              <a:rPr lang="ru-RU" dirty="0" smtClean="0"/>
              <a:t>7 км трасса лыжи/бег, раздевалка, прокат,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73894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Бутово, ул. Поляны	</a:t>
            </a:r>
            <a:br>
              <a:rPr lang="ru-RU" dirty="0" smtClean="0"/>
            </a:br>
            <a:r>
              <a:rPr lang="ru-RU" dirty="0" smtClean="0"/>
              <a:t>Андрей Александрович </a:t>
            </a:r>
            <a:r>
              <a:rPr lang="ru-RU" dirty="0" err="1" smtClean="0"/>
              <a:t>Маковеев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935" y="3200400"/>
            <a:ext cx="5269257" cy="351064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881869"/>
            <a:ext cx="6912216" cy="482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055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Увеличение актива ФЛГМ</a:t>
            </a:r>
          </a:p>
          <a:p>
            <a:pPr lvl="1"/>
            <a:r>
              <a:rPr lang="ru-RU" dirty="0" smtClean="0"/>
              <a:t>Вовлечение в активности</a:t>
            </a:r>
          </a:p>
          <a:p>
            <a:pPr lvl="1"/>
            <a:r>
              <a:rPr lang="ru-RU" dirty="0" err="1" smtClean="0"/>
              <a:t>Оф.каналы</a:t>
            </a:r>
            <a:r>
              <a:rPr lang="ru-RU" dirty="0" smtClean="0"/>
              <a:t> ФЛГМ</a:t>
            </a:r>
          </a:p>
          <a:p>
            <a:pPr lvl="1"/>
            <a:r>
              <a:rPr lang="ru-RU" dirty="0" smtClean="0"/>
              <a:t>Сторонние средства связи</a:t>
            </a:r>
          </a:p>
          <a:p>
            <a:r>
              <a:rPr lang="ru-RU" dirty="0" smtClean="0"/>
              <a:t>Стройка лыжных баз</a:t>
            </a:r>
          </a:p>
          <a:p>
            <a:pPr lvl="1"/>
            <a:r>
              <a:rPr lang="ru-RU" dirty="0" smtClean="0"/>
              <a:t>Работа с активом</a:t>
            </a:r>
          </a:p>
          <a:p>
            <a:r>
              <a:rPr lang="ru-RU" dirty="0" smtClean="0"/>
              <a:t>Организация соревнований</a:t>
            </a:r>
          </a:p>
          <a:p>
            <a:pPr lvl="1"/>
            <a:r>
              <a:rPr lang="ru-RU" dirty="0" smtClean="0"/>
              <a:t>ЧМ, ПМ и КМ</a:t>
            </a:r>
          </a:p>
          <a:p>
            <a:r>
              <a:rPr lang="ru-RU" dirty="0" smtClean="0"/>
              <a:t>ЕВСК</a:t>
            </a:r>
          </a:p>
          <a:p>
            <a:pPr lvl="1"/>
            <a:r>
              <a:rPr lang="ru-RU" dirty="0" smtClean="0"/>
              <a:t>Менять ЕВСК или менять раздел ЕКП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0334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ВК и чат </a:t>
            </a:r>
            <a:r>
              <a:rPr lang="en-US" dirty="0" smtClean="0"/>
              <a:t>Telegram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Как официального канала общения актива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" y="2128838"/>
            <a:ext cx="5037645" cy="4394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048" y="2128838"/>
            <a:ext cx="2466466" cy="4371635"/>
          </a:xfrm>
          <a:prstGeom prst="rect">
            <a:avLst/>
          </a:prstGeom>
        </p:spPr>
      </p:pic>
      <p:pic>
        <p:nvPicPr>
          <p:cNvPr id="1026" name="Picture 2" descr="http://qrcoder.ru/code/?https%3A%2F%2Ft.me%2Fflgmoscow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430" y="3040402"/>
            <a:ext cx="2876208" cy="287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15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ВК и чат </a:t>
            </a:r>
            <a:r>
              <a:rPr lang="en-US" dirty="0" smtClean="0"/>
              <a:t>Telegram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ТГ 747 подписчиков в </a:t>
            </a:r>
            <a:r>
              <a:rPr lang="ru-RU" dirty="0" err="1" smtClean="0"/>
              <a:t>оф.группе</a:t>
            </a:r>
            <a:endParaRPr lang="ru-RU" dirty="0" smtClean="0"/>
          </a:p>
          <a:p>
            <a:r>
              <a:rPr lang="ru-RU" dirty="0" smtClean="0"/>
              <a:t>ТГ 650 в </a:t>
            </a:r>
            <a:r>
              <a:rPr lang="ru-RU" dirty="0" err="1" smtClean="0"/>
              <a:t>оф.чате</a:t>
            </a:r>
            <a:endParaRPr lang="ru-RU" dirty="0" smtClean="0"/>
          </a:p>
          <a:p>
            <a:r>
              <a:rPr lang="ru-RU" dirty="0" smtClean="0"/>
              <a:t>ВК 1800 подписчиков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Планируем и дальше развивать эти каналы связи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175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5850" y="123552"/>
            <a:ext cx="10515600" cy="1325563"/>
          </a:xfrm>
        </p:spPr>
        <p:txBody>
          <a:bodyPr/>
          <a:lstStyle/>
          <a:p>
            <a:r>
              <a:rPr lang="ru-RU" dirty="0" smtClean="0"/>
              <a:t>Гонка Звезд в Лужниках и </a:t>
            </a:r>
            <a:r>
              <a:rPr lang="ru-RU" dirty="0" err="1" smtClean="0"/>
              <a:t>МатчТВ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057" y="3919715"/>
            <a:ext cx="4144394" cy="276348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057" y="1208630"/>
            <a:ext cx="4065814" cy="27110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2" b="15293"/>
          <a:stretch/>
        </p:blipFill>
        <p:spPr>
          <a:xfrm>
            <a:off x="3149691" y="4151666"/>
            <a:ext cx="4655366" cy="2522997"/>
          </a:xfrm>
          <a:prstGeom prst="rect">
            <a:avLst/>
          </a:prstGeom>
        </p:spPr>
      </p:pic>
      <p:pic>
        <p:nvPicPr>
          <p:cNvPr id="2050" name="Picture 2" descr="http://qrcoder.ru/code/?https%3A%2F%2Fmatchtv.ru%2Fskiing%2Fmatchtvvideo_NI1757194_translation_Match_TV_Gonka_zvezd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17" y="4029546"/>
            <a:ext cx="2767239" cy="276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310243" y="1208630"/>
            <a:ext cx="74162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Первая «Гонка Звезд» по лыжным гонкам в Лужниках</a:t>
            </a:r>
          </a:p>
          <a:p>
            <a:r>
              <a:rPr lang="ru-RU" dirty="0" smtClean="0"/>
              <a:t>Прямая трансляция по федеральному каналу</a:t>
            </a:r>
          </a:p>
          <a:p>
            <a:r>
              <a:rPr lang="ru-RU" dirty="0" smtClean="0"/>
              <a:t>Участие действующих московских лыжников на честной основе </a:t>
            </a:r>
          </a:p>
          <a:p>
            <a:r>
              <a:rPr lang="ru-RU" dirty="0" smtClean="0"/>
              <a:t>Участие известных лыжников на бесплатной основе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009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12661"/>
          </a:xfrm>
        </p:spPr>
        <p:txBody>
          <a:bodyPr/>
          <a:lstStyle/>
          <a:p>
            <a:r>
              <a:rPr lang="ru-RU" dirty="0" smtClean="0"/>
              <a:t>Актив ФЛГМ принял участие в организации соревнований «Гонка Звезд»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67"/>
          <a:stretch/>
        </p:blipFill>
        <p:spPr>
          <a:xfrm>
            <a:off x="8050520" y="1992086"/>
            <a:ext cx="3950980" cy="47162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5" b="11429"/>
          <a:stretch/>
        </p:blipFill>
        <p:spPr>
          <a:xfrm>
            <a:off x="4563898" y="1992086"/>
            <a:ext cx="3344574" cy="20624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319" y="4258443"/>
            <a:ext cx="3626153" cy="25055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2" r="2286" b="17542"/>
          <a:stretch/>
        </p:blipFill>
        <p:spPr>
          <a:xfrm>
            <a:off x="917524" y="4258443"/>
            <a:ext cx="3303594" cy="24498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6" t="9508" r="27357" b="24613"/>
          <a:stretch/>
        </p:blipFill>
        <p:spPr>
          <a:xfrm>
            <a:off x="1730829" y="1992086"/>
            <a:ext cx="2024743" cy="223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Гонка Звезд в Лужниках и </a:t>
            </a:r>
            <a:r>
              <a:rPr lang="ru-RU" dirty="0" err="1" smtClean="0"/>
              <a:t>МатчТВ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- фото на </a:t>
            </a:r>
            <a:r>
              <a:rPr lang="ru-RU" dirty="0" err="1" smtClean="0"/>
              <a:t>файлообменниках</a:t>
            </a:r>
            <a:endParaRPr lang="ru-RU" dirty="0"/>
          </a:p>
        </p:txBody>
      </p:sp>
      <p:pic>
        <p:nvPicPr>
          <p:cNvPr id="3074" name="Picture 2" descr="http://qrcoder.ru/code/?https%3A%2F%2Fdisk.yandex.ru%2Fd%2F_rU3MpjGVqLiQg&amp;4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986" y="2831874"/>
            <a:ext cx="3443060" cy="344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qrcoder.ru/code/?https%3A%2F%2Fdisk.yandex.com%2Fd%2F9t-CdVI8tjdCrg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54" y="2732768"/>
            <a:ext cx="3579132" cy="357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5" r="21571"/>
          <a:stretch/>
        </p:blipFill>
        <p:spPr>
          <a:xfrm>
            <a:off x="4408714" y="1946930"/>
            <a:ext cx="3510644" cy="416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7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952</Words>
  <Application>Microsoft Office PowerPoint</Application>
  <PresentationFormat>Широкоэкранный</PresentationFormat>
  <Paragraphs>145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Elektra Text Pro</vt:lpstr>
      <vt:lpstr>Тема Office</vt:lpstr>
      <vt:lpstr>Итоги спортивного сезона 2022/2023 годов</vt:lpstr>
      <vt:lpstr>Повестка дня</vt:lpstr>
      <vt:lpstr>ЕГРЮЛ</vt:lpstr>
      <vt:lpstr>Сайт www.flgm.ru, ВК, Telegram</vt:lpstr>
      <vt:lpstr>ВК и чат Telegram Как официального канала общения актива</vt:lpstr>
      <vt:lpstr>ВК и чат Telegram</vt:lpstr>
      <vt:lpstr>Гонка Звезд в Лужниках и МатчТВ</vt:lpstr>
      <vt:lpstr>Актив ФЛГМ принял участие в организации соревнований «Гонка Звезд»</vt:lpstr>
      <vt:lpstr>Гонка Звезд в Лужниках и МатчТВ  - фото на файлообменниках</vt:lpstr>
      <vt:lpstr>Лыжная трасса в Лужниках</vt:lpstr>
      <vt:lpstr>Московский лыжный марафон и Лыжня России</vt:lpstr>
      <vt:lpstr>Московский лыжный марафон  и Лыжня России в с/к «Альфа-Битца»</vt:lpstr>
      <vt:lpstr>Презентация PowerPoint</vt:lpstr>
      <vt:lpstr>Фото МЛМ на Яндекс-диск</vt:lpstr>
      <vt:lpstr>МЛМ и Лыжня России </vt:lpstr>
      <vt:lpstr>Новая Лига – лыжная трасса в Лужниках</vt:lpstr>
      <vt:lpstr>Новая Лига – лыжная трасса в Лужниках</vt:lpstr>
      <vt:lpstr>Соревнования на призы ФЛГМ</vt:lpstr>
      <vt:lpstr>Соревнования на призы ФЛГМ</vt:lpstr>
      <vt:lpstr>На призы ФЛГМ 8 марта 2023 года </vt:lpstr>
      <vt:lpstr>Дети Азии, Спартакиада, Первенство России, Чемпионат России, комплексный зачёт</vt:lpstr>
      <vt:lpstr>Спартакиада</vt:lpstr>
      <vt:lpstr>Официальные московские старты</vt:lpstr>
      <vt:lpstr>Комплексное обследование в Инновационном центре ОКР </vt:lpstr>
      <vt:lpstr>Презентация PowerPoint</vt:lpstr>
      <vt:lpstr>Итоги тестирования</vt:lpstr>
      <vt:lpstr>Спонсоры и партнеры ФЛГМ</vt:lpstr>
      <vt:lpstr>NordSki  https://nordski.ru/ </vt:lpstr>
      <vt:lpstr>Московская Ореховая Компания </vt:lpstr>
      <vt:lpstr>СК «Караван» https://skkaravan.ru/ </vt:lpstr>
      <vt:lpstr>Арта-Спорт</vt:lpstr>
      <vt:lpstr>РЛЛС – Москва Ссылка </vt:lpstr>
      <vt:lpstr>GROM – один из крупнейших организаторов соревнований по беговым лыжам в ЦФО, а, возможно и в России  </vt:lpstr>
      <vt:lpstr>Присвоение разрядов по лыжным гонкам</vt:lpstr>
      <vt:lpstr>Плавание</vt:lpstr>
      <vt:lpstr>Легкая атлетика</vt:lpstr>
      <vt:lpstr>Антидопинг </vt:lpstr>
      <vt:lpstr>Лыжная траса в Алешкино Суслов Сергей Александрович</vt:lpstr>
      <vt:lpstr>Лыжная траса в Алешкино</vt:lpstr>
      <vt:lpstr>Троицк Терехин Андрей Станиславович</vt:lpstr>
      <vt:lpstr>Вороново Царев Константин Анатольевич – идейный вдохновитель проекта  </vt:lpstr>
      <vt:lpstr>Презентация PowerPoint</vt:lpstr>
      <vt:lpstr>Бутово, ул. Поляны  Андрей Александрович Маковеев</vt:lpstr>
      <vt:lpstr>План работы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спортивного сезона 2022/2023</dc:title>
  <dc:creator>user</dc:creator>
  <cp:lastModifiedBy>user</cp:lastModifiedBy>
  <cp:revision>70</cp:revision>
  <dcterms:created xsi:type="dcterms:W3CDTF">2023-05-19T11:36:06Z</dcterms:created>
  <dcterms:modified xsi:type="dcterms:W3CDTF">2023-05-24T08:16:34Z</dcterms:modified>
</cp:coreProperties>
</file>